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9" r:id="rId9"/>
    <p:sldId id="270" r:id="rId10"/>
    <p:sldId id="261" r:id="rId11"/>
    <p:sldId id="272" r:id="rId12"/>
    <p:sldId id="271" r:id="rId13"/>
    <p:sldId id="273" r:id="rId14"/>
    <p:sldId id="274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>
        <p:scale>
          <a:sx n="109" d="100"/>
          <a:sy n="109" d="100"/>
        </p:scale>
        <p:origin x="68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EAFD1-C49F-054E-8683-E95E5F459933}" type="datetimeFigureOut">
              <a:rPr lang="en-US" smtClean="0"/>
              <a:t>9/17/17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C10F1-4CC3-B04A-BAF2-DEF01D38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67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97DDA-05CD-5A4A-A58E-16B88F251263}" type="datetimeFigureOut">
              <a:rPr lang="en-US" smtClean="0"/>
              <a:t>9/17/17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A0BC-8E39-274C-B6B2-53A8C56B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engraving of the first paddle steamer to visit Jersey in 1822.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3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photo was published</a:t>
            </a:r>
            <a:r>
              <a:rPr lang="en-US" baseline="0" dirty="0" smtClean="0"/>
              <a:t> in La Nouvelle </a:t>
            </a:r>
            <a:r>
              <a:rPr lang="en-US" baseline="0" dirty="0" err="1" smtClean="0"/>
              <a:t>Chronique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a Jersey newspaper written in French. The caption is written in </a:t>
            </a:r>
            <a:r>
              <a:rPr lang="en-US" baseline="0" dirty="0" err="1" smtClean="0"/>
              <a:t>Jèrriais</a:t>
            </a:r>
            <a:r>
              <a:rPr lang="en-US" baseline="0" dirty="0" smtClean="0"/>
              <a:t>. The children will have been taught in English at that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</a:t>
            </a:r>
            <a:r>
              <a:rPr lang="en-US" baseline="0" dirty="0" smtClean="0"/>
              <a:t> the runway was built in 1937, planes used to land on the beach at West Park.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5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9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7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766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latin typeface="MontessoriScript" charset="0"/>
                <a:ea typeface="MontessoriScript" charset="0"/>
                <a:cs typeface="MontessoriScript" charset="0"/>
              </a:rPr>
              <a:t>Why learn </a:t>
            </a:r>
            <a:r>
              <a:rPr lang="en-US" sz="80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US" sz="8000" dirty="0" smtClean="0">
                <a:latin typeface="MontessoriScript" charset="0"/>
                <a:ea typeface="MontessoriScript" charset="0"/>
                <a:cs typeface="MontessoriScript" charset="0"/>
              </a:rPr>
              <a:t>?</a:t>
            </a:r>
            <a:endParaRPr lang="en-US" sz="8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851593"/>
            <a:ext cx="3943002" cy="103776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latin typeface="MontessoriScript" charset="0"/>
                <a:ea typeface="MontessoriScript" charset="0"/>
                <a:cs typeface="MontessoriScript" charset="0"/>
              </a:rPr>
              <a:t>#</a:t>
            </a:r>
            <a:r>
              <a:rPr lang="en-US" sz="2800" dirty="0" err="1" smtClean="0">
                <a:latin typeface="MontessoriScript" charset="0"/>
                <a:ea typeface="MontessoriScript" charset="0"/>
                <a:cs typeface="MontessoriScript" charset="0"/>
              </a:rPr>
              <a:t>learnjèrriais</a:t>
            </a:r>
            <a:endParaRPr lang="en-US" sz="28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84" y="395510"/>
            <a:ext cx="9796127" cy="128089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So why do we speak English?</a:t>
            </a:r>
            <a:b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</a:br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					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523" y="2394438"/>
            <a:ext cx="3979196" cy="1392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In </a:t>
            </a: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1204 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King John of England lost the Duchy of Normandy to King Philippe </a:t>
            </a:r>
            <a:r>
              <a:rPr lang="en-GB" sz="2400" dirty="0" err="1" smtClean="0">
                <a:latin typeface="MontessoriScript" charset="0"/>
                <a:ea typeface="MontessoriScript" charset="0"/>
                <a:cs typeface="MontessoriScript" charset="0"/>
              </a:rPr>
              <a:t>Auguste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 of France.</a:t>
            </a:r>
            <a:endParaRPr lang="en-US" sz="24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443720" y="4815613"/>
            <a:ext cx="3914616" cy="159691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However, the Channel Islands remained in the possession of the English Crown. </a:t>
            </a:r>
          </a:p>
          <a:p>
            <a:pPr marL="0" indent="0">
              <a:buNone/>
            </a:pPr>
            <a:endParaRPr lang="en-GB" sz="2400" dirty="0" smtClean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0" y="2580687"/>
            <a:ext cx="2300949" cy="3097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17" y="5205046"/>
            <a:ext cx="1936976" cy="1304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19" y="546100"/>
            <a:ext cx="2636892" cy="3987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348951" y="4487008"/>
            <a:ext cx="4095203" cy="1902069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 smtClean="0">
              <a:latin typeface="MontessoriScript" charset="0"/>
              <a:ea typeface="MontessoriScript" charset="0"/>
              <a:cs typeface="MontessoriScri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41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08484" y="395511"/>
            <a:ext cx="7083824" cy="77679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So why do we speak English?	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59660" y="4837144"/>
            <a:ext cx="6984894" cy="143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The English sent troops over to Jersey to protect the Island from French invasion. It was around this time that Gorey </a:t>
            </a:r>
            <a:r>
              <a:rPr lang="en-GB" sz="2600" dirty="0">
                <a:latin typeface="MontessoriScript" charset="0"/>
                <a:ea typeface="MontessoriScript" charset="0"/>
                <a:cs typeface="MontessoriScript" charset="0"/>
              </a:rPr>
              <a:t>Castle (</a:t>
            </a:r>
            <a:r>
              <a:rPr lang="en-GB" sz="2600" dirty="0" err="1">
                <a:latin typeface="MontessoriScript" charset="0"/>
                <a:ea typeface="MontessoriScript" charset="0"/>
                <a:cs typeface="MontessoriScript" charset="0"/>
              </a:rPr>
              <a:t>lé</a:t>
            </a:r>
            <a:r>
              <a:rPr lang="en-GB" sz="2600" dirty="0">
                <a:latin typeface="MontessoriScript" charset="0"/>
                <a:ea typeface="MontessoriScript" charset="0"/>
                <a:cs typeface="MontessoriScript" charset="0"/>
              </a:rPr>
              <a:t> </a:t>
            </a:r>
            <a:r>
              <a:rPr lang="en-GB" sz="2600" dirty="0" err="1">
                <a:latin typeface="MontessoriScript" charset="0"/>
                <a:ea typeface="MontessoriScript" charset="0"/>
                <a:cs typeface="MontessoriScript" charset="0"/>
              </a:rPr>
              <a:t>Vièr</a:t>
            </a:r>
            <a:r>
              <a:rPr lang="en-GB" sz="2600" dirty="0">
                <a:latin typeface="MontessoriScript" charset="0"/>
                <a:ea typeface="MontessoriScript" charset="0"/>
                <a:cs typeface="MontessoriScript" charset="0"/>
              </a:rPr>
              <a:t> </a:t>
            </a:r>
            <a:r>
              <a:rPr lang="en-GB" sz="2600" dirty="0" err="1">
                <a:latin typeface="MontessoriScript" charset="0"/>
                <a:ea typeface="MontessoriScript" charset="0"/>
                <a:cs typeface="MontessoriScript" charset="0"/>
              </a:rPr>
              <a:t>Châté</a:t>
            </a:r>
            <a:r>
              <a:rPr lang="en-GB" sz="2600" dirty="0">
                <a:latin typeface="MontessoriScript" charset="0"/>
                <a:ea typeface="MontessoriScript" charset="0"/>
                <a:cs typeface="MontessoriScript" charset="0"/>
              </a:rPr>
              <a:t>) was </a:t>
            </a: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built.</a:t>
            </a:r>
            <a:endParaRPr lang="en-GB" sz="26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31" y="1488902"/>
            <a:ext cx="5335954" cy="25275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415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85" y="395510"/>
            <a:ext cx="6931424" cy="847136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So why do we speak English?</a:t>
            </a:r>
            <a:b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</a:br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					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439507" y="2869366"/>
            <a:ext cx="5779477" cy="3437649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Then in the 19</a:t>
            </a:r>
            <a:r>
              <a:rPr lang="en-GB" sz="2400" baseline="30000" dirty="0" smtClean="0">
                <a:latin typeface="MontessoriScript" charset="0"/>
                <a:ea typeface="MontessoriScript" charset="0"/>
                <a:cs typeface="MontessoriScript" charset="0"/>
              </a:rPr>
              <a:t>th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 Century regular paddle steamer services began between Jersey and England and increasing numbers of people from England, Scotland and Ireland started coming over to work.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It wasn’t long before Jersey had a thriving tourist industry.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6295" y="1231670"/>
            <a:ext cx="8093397" cy="902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Over the next 600 years English troops continued to come and go, bringing with them </a:t>
            </a:r>
            <a:r>
              <a:rPr lang="en-GB" sz="2800" dirty="0" smtClean="0">
                <a:latin typeface="MontessoriScript" charset="0"/>
                <a:ea typeface="MontessoriScript" charset="0"/>
                <a:cs typeface="MontessoriScript" charset="0"/>
              </a:rPr>
              <a:t>English-speaking labourers and tradespeople.</a:t>
            </a:r>
            <a:endParaRPr lang="en-GB" sz="26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5" y="2696307"/>
            <a:ext cx="4809360" cy="35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8485" y="395510"/>
            <a:ext cx="6931424" cy="847136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No more </a:t>
            </a:r>
            <a:r>
              <a:rPr lang="en-US" sz="48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!					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6295" y="1231670"/>
            <a:ext cx="8093397" cy="9026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In 1852 Victoria College opened, where lessons were taught exclusively in English.</a:t>
            </a:r>
            <a:endParaRPr lang="en-GB" sz="26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54" y="1940541"/>
            <a:ext cx="5453777" cy="2912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5814" y="5657759"/>
            <a:ext cx="7266248" cy="9657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As time went on more and more schools discouraged children from using </a:t>
            </a:r>
            <a:r>
              <a:rPr lang="en-GB" sz="26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.</a:t>
            </a:r>
            <a:endParaRPr lang="en-GB" sz="26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9" y="2622850"/>
            <a:ext cx="3890126" cy="30349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319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84" y="395510"/>
            <a:ext cx="9796127" cy="128089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The English advance					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9" y="1572296"/>
            <a:ext cx="3117362" cy="2073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13971" y="4785946"/>
            <a:ext cx="2356337" cy="1650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MontessoriScript" charset="0"/>
                <a:ea typeface="MontessoriScript" charset="0"/>
                <a:cs typeface="MontessoriScript" charset="0"/>
              </a:rPr>
              <a:t>Transport within the Island improved and people were able to visit St </a:t>
            </a:r>
            <a:r>
              <a:rPr lang="en-GB">
                <a:latin typeface="MontessoriScript" charset="0"/>
                <a:ea typeface="MontessoriScript" charset="0"/>
                <a:cs typeface="MontessoriScript" charset="0"/>
              </a:rPr>
              <a:t>Helier </a:t>
            </a:r>
            <a:r>
              <a:rPr lang="en-GB" smtClean="0">
                <a:latin typeface="MontessoriScript" charset="0"/>
                <a:ea typeface="MontessoriScript" charset="0"/>
                <a:cs typeface="MontessoriScript" charset="0"/>
              </a:rPr>
              <a:t>more </a:t>
            </a:r>
            <a:r>
              <a:rPr lang="en-GB" dirty="0" smtClean="0">
                <a:latin typeface="MontessoriScript" charset="0"/>
                <a:ea typeface="MontessoriScript" charset="0"/>
                <a:cs typeface="MontessoriScript" charset="0"/>
              </a:rPr>
              <a:t>often.</a:t>
            </a:r>
            <a:endParaRPr lang="en-GB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43320" y="2255858"/>
            <a:ext cx="2192214" cy="169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MontessoriScript" charset="0"/>
                <a:ea typeface="MontessoriScript" charset="0"/>
                <a:cs typeface="MontessoriScript" charset="0"/>
              </a:rPr>
              <a:t>Advances in technology led to increased </a:t>
            </a:r>
            <a:r>
              <a:rPr lang="en-GB" dirty="0">
                <a:latin typeface="MontessoriScript" charset="0"/>
                <a:ea typeface="MontessoriScript" charset="0"/>
                <a:cs typeface="MontessoriScript" charset="0"/>
              </a:rPr>
              <a:t>exposure to the English language.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58" y="234461"/>
            <a:ext cx="2246834" cy="18307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96" y="1298330"/>
            <a:ext cx="2540312" cy="1751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657601" y="2441331"/>
            <a:ext cx="2356337" cy="18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GB" smtClean="0">
                <a:latin typeface="MontessoriScript" charset="0"/>
                <a:ea typeface="MontessoriScript" charset="0"/>
                <a:cs typeface="MontessoriScript" charset="0"/>
              </a:rPr>
              <a:t>Air travel brought more English speakers over and made it possible for more Jèrriais speakers to leave.</a:t>
            </a:r>
            <a:endParaRPr lang="en-GB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6" y="4785946"/>
            <a:ext cx="2633785" cy="2007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65" y="5115531"/>
            <a:ext cx="2867269" cy="1397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30" y="4396154"/>
            <a:ext cx="2670806" cy="18893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629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84" y="395510"/>
            <a:ext cx="9796127" cy="940921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Why do we want to learn </a:t>
            </a:r>
            <a:r>
              <a:rPr lang="en-US" sz="48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?</a:t>
            </a:r>
            <a:b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</a:br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					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754" y="1498054"/>
            <a:ext cx="6787661" cy="902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MontessoriScript" charset="0"/>
                <a:ea typeface="MontessoriScript" charset="0"/>
                <a:cs typeface="MontessoriScript" charset="0"/>
              </a:rPr>
              <a:t>There are less than 1000 </a:t>
            </a:r>
            <a:r>
              <a:rPr lang="en-US" sz="28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US" sz="2800" dirty="0" smtClean="0">
                <a:latin typeface="MontessoriScript" charset="0"/>
                <a:ea typeface="MontessoriScript" charset="0"/>
                <a:cs typeface="MontessoriScript" charset="0"/>
              </a:rPr>
              <a:t> speakers left!  😳</a:t>
            </a:r>
            <a:endParaRPr lang="en-US" sz="28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3908057" y="2400731"/>
            <a:ext cx="7596554" cy="430487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If we lose the </a:t>
            </a:r>
            <a:r>
              <a:rPr lang="en-GB" sz="24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 language, we lose a part of what makes us unique.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Understanding </a:t>
            </a:r>
            <a:r>
              <a:rPr lang="en-GB" sz="24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 helps us to understand our island better </a:t>
            </a:r>
            <a:r>
              <a:rPr lang="mr-IN" sz="2400" dirty="0" smtClean="0">
                <a:latin typeface="MontessoriScript" charset="0"/>
                <a:ea typeface="MontessoriScript" charset="0"/>
                <a:cs typeface="MontessoriScript" charset="0"/>
              </a:rPr>
              <a:t>–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 place names, official titles, customs and traditions.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Lots of Jersey’s history is only written in </a:t>
            </a:r>
            <a:r>
              <a:rPr lang="en-GB" sz="24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. If we cannot read the literature and stories we have in our archives we will never know what these documents have to tell us.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The language </a:t>
            </a: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is packed full of 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expressions </a:t>
            </a: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and sayings (</a:t>
            </a:r>
            <a:r>
              <a:rPr lang="en-GB" sz="2400" dirty="0" err="1" smtClean="0">
                <a:latin typeface="MontessoriScript" charset="0"/>
                <a:ea typeface="MontessoriScript" charset="0"/>
                <a:cs typeface="MontessoriScript" charset="0"/>
              </a:rPr>
              <a:t>ditons</a:t>
            </a: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) 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that tell us about the Island’s:</a:t>
            </a:r>
          </a:p>
          <a:p>
            <a:pPr lvl="2">
              <a:buFont typeface="Wingdings" charset="2"/>
              <a:buChar char="Ø"/>
            </a:pPr>
            <a:r>
              <a:rPr lang="en-GB" sz="2000" dirty="0" smtClean="0">
                <a:latin typeface="MontessoriScript" charset="0"/>
                <a:ea typeface="MontessoriScript" charset="0"/>
                <a:cs typeface="MontessoriScript" charset="0"/>
              </a:rPr>
              <a:t> </a:t>
            </a:r>
            <a:r>
              <a:rPr lang="en-GB" sz="2000" i="0" dirty="0" smtClean="0">
                <a:latin typeface="MontessoriScript" charset="0"/>
                <a:ea typeface="MontessoriScript" charset="0"/>
                <a:cs typeface="MontessoriScript" charset="0"/>
              </a:rPr>
              <a:t>History: farming and fishing industries in days gone by.</a:t>
            </a:r>
          </a:p>
          <a:p>
            <a:pPr lvl="2">
              <a:buFont typeface="Wingdings" charset="2"/>
              <a:buChar char="Ø"/>
            </a:pPr>
            <a:r>
              <a:rPr lang="en-GB" sz="2000" i="0" dirty="0" smtClean="0">
                <a:latin typeface="MontessoriScript" charset="0"/>
                <a:ea typeface="MontessoriScript" charset="0"/>
                <a:cs typeface="MontessoriScript" charset="0"/>
              </a:rPr>
              <a:t>Geography: what it used to look and feel like in different parts of the Island and how it has changed over the years..</a:t>
            </a:r>
          </a:p>
          <a:p>
            <a:pPr lvl="2">
              <a:buFont typeface="Wingdings" charset="2"/>
              <a:buChar char="Ø"/>
            </a:pPr>
            <a:r>
              <a:rPr lang="en-GB" sz="2000" i="0" dirty="0" smtClean="0">
                <a:latin typeface="MontessoriScript" charset="0"/>
                <a:ea typeface="MontessoriScript" charset="0"/>
                <a:cs typeface="MontessoriScript" charset="0"/>
              </a:rPr>
              <a:t>Culture: how people of past generations lived; what they cared about, what made them laugh and what made them worry.</a:t>
            </a:r>
          </a:p>
          <a:p>
            <a:pPr lvl="2">
              <a:buFont typeface="Wingdings" charset="2"/>
              <a:buChar char="Ø"/>
            </a:pPr>
            <a:endParaRPr lang="en-GB" sz="2000" i="0" dirty="0" smtClean="0">
              <a:latin typeface="MontessoriScript" charset="0"/>
              <a:ea typeface="MontessoriScript" charset="0"/>
              <a:cs typeface="MontessoriScript" charset="0"/>
            </a:endParaRPr>
          </a:p>
          <a:p>
            <a:pPr lvl="2">
              <a:buFont typeface="Wingdings" charset="2"/>
              <a:buChar char="Ø"/>
            </a:pPr>
            <a:endParaRPr lang="en-GB" sz="2000" dirty="0" smtClean="0">
              <a:latin typeface="MontessoriScript" charset="0"/>
              <a:ea typeface="MontessoriScript" charset="0"/>
              <a:cs typeface="MontessoriScript" charset="0"/>
            </a:endParaRPr>
          </a:p>
          <a:p>
            <a:pPr marL="342900" indent="-342900">
              <a:buFont typeface="Wingdings" charset="2"/>
              <a:buChar char="v"/>
            </a:pPr>
            <a:endParaRPr lang="en-GB" sz="2400" dirty="0" smtClean="0">
              <a:latin typeface="MontessoriScript" charset="0"/>
              <a:ea typeface="MontessoriScript" charset="0"/>
              <a:cs typeface="MontessoriScri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2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0" y="6248400"/>
            <a:ext cx="11840308" cy="6096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atin typeface="MontessoriScript" charset="0"/>
                <a:ea typeface="MontessoriScript" charset="0"/>
                <a:cs typeface="MontessoriScript" charset="0"/>
              </a:rPr>
              <a:t>Both books are available at Jersey Library and can be purchased from </a:t>
            </a:r>
            <a:r>
              <a:rPr lang="en-US" sz="2200" dirty="0" err="1">
                <a:latin typeface="MontessoriScript" charset="0"/>
                <a:ea typeface="MontessoriScript" charset="0"/>
                <a:cs typeface="MontessoriScript" charset="0"/>
              </a:rPr>
              <a:t>l</a:t>
            </a:r>
            <a:r>
              <a:rPr lang="en-US" sz="2200" dirty="0" err="1" smtClean="0">
                <a:latin typeface="MontessoriScript" charset="0"/>
                <a:ea typeface="MontessoriScript" charset="0"/>
                <a:cs typeface="MontessoriScript" charset="0"/>
              </a:rPr>
              <a:t>’Office</a:t>
            </a:r>
            <a:r>
              <a:rPr lang="en-US" sz="2200" dirty="0" smtClean="0">
                <a:latin typeface="MontessoriScript" charset="0"/>
                <a:ea typeface="MontessoriScript" charset="0"/>
                <a:cs typeface="MontessoriScript" charset="0"/>
              </a:rPr>
              <a:t> du </a:t>
            </a:r>
            <a:r>
              <a:rPr lang="en-US" sz="22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US" sz="2200" dirty="0" smtClean="0">
                <a:latin typeface="MontessoriScript" charset="0"/>
                <a:ea typeface="MontessoriScript" charset="0"/>
                <a:cs typeface="MontessoriScript" charset="0"/>
              </a:rPr>
              <a:t>, telephone 01534 449291  </a:t>
            </a:r>
            <a:endParaRPr lang="en-US" sz="22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8484" y="395510"/>
            <a:ext cx="10295947" cy="1280890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MontessoriScript" charset="0"/>
                <a:ea typeface="MontessoriScript" charset="0"/>
                <a:cs typeface="MontessoriScript" charset="0"/>
              </a:rPr>
              <a:t>Find out more</a:t>
            </a:r>
            <a:r>
              <a:rPr lang="mr-IN" sz="5000" dirty="0" smtClean="0">
                <a:latin typeface="MontessoriScript" charset="0"/>
                <a:ea typeface="MontessoriScript" charset="0"/>
                <a:cs typeface="MontessoriScript" charset="0"/>
              </a:rPr>
              <a:t>…</a:t>
            </a:r>
            <a:r>
              <a:rPr lang="en-US" sz="5000" dirty="0" smtClean="0">
                <a:latin typeface="MontessoriScript" charset="0"/>
                <a:ea typeface="MontessoriScript" charset="0"/>
                <a:cs typeface="MontessoriScript" charset="0"/>
              </a:rPr>
              <a:t>							</a:t>
            </a:r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				</a:t>
            </a:r>
            <a:endParaRPr lang="en-US" sz="3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03077" y="2590800"/>
            <a:ext cx="7753594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="1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US" sz="2600" b="1" dirty="0" smtClean="0">
                <a:latin typeface="MontessoriScript" charset="0"/>
                <a:ea typeface="MontessoriScript" charset="0"/>
                <a:cs typeface="MontessoriScript" charset="0"/>
              </a:rPr>
              <a:t>, Jersey’s Native Tongue </a:t>
            </a:r>
            <a:r>
              <a:rPr lang="en-US" sz="2600" dirty="0" smtClean="0">
                <a:latin typeface="MontessoriScript" charset="0"/>
                <a:ea typeface="MontessoriScript" charset="0"/>
                <a:cs typeface="MontessoriScript" charset="0"/>
              </a:rPr>
              <a:t>by Mari Jones, published by Le Don </a:t>
            </a:r>
            <a:r>
              <a:rPr lang="en-US" sz="2600" dirty="0" err="1" smtClean="0">
                <a:latin typeface="MontessoriScript" charset="0"/>
                <a:ea typeface="MontessoriScript" charset="0"/>
                <a:cs typeface="MontessoriScript" charset="0"/>
              </a:rPr>
              <a:t>Balleine</a:t>
            </a:r>
            <a:r>
              <a:rPr lang="en-US" sz="2600" dirty="0" smtClean="0">
                <a:latin typeface="MontessoriScript" charset="0"/>
                <a:ea typeface="MontessoriScript" charset="0"/>
                <a:cs typeface="MontessoriScript" charset="0"/>
              </a:rPr>
              <a:t> (2003)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MontessoriScript" charset="0"/>
                <a:ea typeface="MontessoriScript" charset="0"/>
                <a:cs typeface="MontessoriScript" charset="0"/>
              </a:rPr>
              <a:t>This is an easy read and explains the roots and evolution of the language in layman’s terms.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600" dirty="0" smtClean="0">
              <a:latin typeface="MontessoriScript" charset="0"/>
              <a:ea typeface="MontessoriScript" charset="0"/>
              <a:cs typeface="MontessoriScript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="1" dirty="0" smtClean="0">
                <a:latin typeface="MontessoriScript" charset="0"/>
                <a:ea typeface="MontessoriScript" charset="0"/>
                <a:cs typeface="MontessoriScript" charset="0"/>
              </a:rPr>
              <a:t>A Brief History of </a:t>
            </a:r>
            <a:r>
              <a:rPr lang="en-US" sz="2600" b="1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US" sz="2600" b="1" dirty="0" smtClean="0">
                <a:latin typeface="MontessoriScript" charset="0"/>
                <a:ea typeface="MontessoriScript" charset="0"/>
                <a:cs typeface="MontessoriScript" charset="0"/>
              </a:rPr>
              <a:t> </a:t>
            </a:r>
            <a:r>
              <a:rPr lang="en-US" sz="2600" dirty="0" smtClean="0">
                <a:latin typeface="MontessoriScript" charset="0"/>
                <a:ea typeface="MontessoriScript" charset="0"/>
                <a:cs typeface="MontessoriScript" charset="0"/>
              </a:rPr>
              <a:t>by N C W Spence, published by Le Don </a:t>
            </a:r>
            <a:r>
              <a:rPr lang="en-US" sz="2600" dirty="0" err="1" smtClean="0">
                <a:latin typeface="MontessoriScript" charset="0"/>
                <a:ea typeface="MontessoriScript" charset="0"/>
                <a:cs typeface="MontessoriScript" charset="0"/>
              </a:rPr>
              <a:t>Balleine</a:t>
            </a:r>
            <a:r>
              <a:rPr lang="en-US" sz="2600" dirty="0" smtClean="0">
                <a:latin typeface="MontessoriScript" charset="0"/>
                <a:ea typeface="MontessoriScript" charset="0"/>
                <a:cs typeface="MontessoriScript" charset="0"/>
              </a:rPr>
              <a:t> (1993)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MontessoriScript" charset="0"/>
                <a:ea typeface="MontessoriScript" charset="0"/>
                <a:cs typeface="MontessoriScript" charset="0"/>
              </a:rPr>
              <a:t>This is a much more detailed and technical read.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6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5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84" y="395510"/>
            <a:ext cx="9796127" cy="1280890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MontessoriScript" charset="0"/>
                <a:ea typeface="MontessoriScript" charset="0"/>
                <a:cs typeface="MontessoriScript" charset="0"/>
              </a:rPr>
              <a:t>Where is Jersey?</a:t>
            </a:r>
            <a:br>
              <a:rPr lang="en-US" sz="5000" dirty="0" smtClean="0">
                <a:latin typeface="MontessoriScript" charset="0"/>
                <a:ea typeface="MontessoriScript" charset="0"/>
                <a:cs typeface="MontessoriScript" charset="0"/>
              </a:rPr>
            </a:br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						</a:t>
            </a:r>
            <a:r>
              <a:rPr lang="en-US" sz="4000" dirty="0" err="1" smtClean="0">
                <a:latin typeface="MontessoriScript" charset="0"/>
                <a:ea typeface="MontessoriScript" charset="0"/>
                <a:cs typeface="MontessoriScript" charset="0"/>
              </a:rPr>
              <a:t>Où</a:t>
            </a:r>
            <a:r>
              <a:rPr lang="en-US" sz="4000" dirty="0" smtClean="0">
                <a:latin typeface="MontessoriScript" charset="0"/>
                <a:ea typeface="MontessoriScript" charset="0"/>
                <a:cs typeface="MontessoriScript" charset="0"/>
              </a:rPr>
              <a:t> </a:t>
            </a:r>
            <a:r>
              <a:rPr lang="en-US" sz="4000" dirty="0" err="1" smtClean="0">
                <a:latin typeface="MontessoriScript" charset="0"/>
                <a:ea typeface="MontessoriScript" charset="0"/>
                <a:cs typeface="MontessoriScript" charset="0"/>
              </a:rPr>
              <a:t>est</a:t>
            </a:r>
            <a:r>
              <a:rPr lang="en-US" sz="4000" dirty="0" smtClean="0">
                <a:latin typeface="MontessoriScript" charset="0"/>
                <a:ea typeface="MontessoriScript" charset="0"/>
                <a:cs typeface="MontessoriScript" charset="0"/>
              </a:rPr>
              <a:t> </a:t>
            </a:r>
            <a:r>
              <a:rPr lang="en-US" sz="4000" dirty="0" err="1" smtClean="0">
                <a:latin typeface="MontessoriScript" charset="0"/>
                <a:ea typeface="MontessoriScript" charset="0"/>
                <a:cs typeface="MontessoriScript" charset="0"/>
              </a:rPr>
              <a:t>qu</a:t>
            </a:r>
            <a:r>
              <a:rPr lang="en-US" sz="4000" dirty="0" smtClean="0">
                <a:latin typeface="MontessoriScript" charset="0"/>
                <a:ea typeface="MontessoriScript" charset="0"/>
                <a:cs typeface="MontessoriScript" charset="0"/>
              </a:rPr>
              <a:t>’ </a:t>
            </a:r>
            <a:r>
              <a:rPr lang="en-US" sz="4000" dirty="0" err="1" smtClean="0">
                <a:latin typeface="MontessoriScript" charset="0"/>
                <a:ea typeface="MontessoriScript" charset="0"/>
                <a:cs typeface="MontessoriScript" charset="0"/>
              </a:rPr>
              <a:t>est</a:t>
            </a:r>
            <a:r>
              <a:rPr lang="en-US" sz="4000" dirty="0" smtClean="0">
                <a:latin typeface="MontessoriScript" charset="0"/>
                <a:ea typeface="MontessoriScript" charset="0"/>
                <a:cs typeface="MontessoriScript" charset="0"/>
              </a:rPr>
              <a:t> </a:t>
            </a:r>
            <a:r>
              <a:rPr lang="en-US" sz="4000" dirty="0" err="1" smtClean="0">
                <a:latin typeface="MontessoriScript" charset="0"/>
                <a:ea typeface="MontessoriScript" charset="0"/>
                <a:cs typeface="MontessoriScript" charset="0"/>
              </a:rPr>
              <a:t>Jèrri</a:t>
            </a:r>
            <a:r>
              <a:rPr lang="en-US" sz="4000" dirty="0" smtClean="0">
                <a:latin typeface="MontessoriScript" charset="0"/>
                <a:ea typeface="MontessoriScript" charset="0"/>
                <a:cs typeface="MontessoriScript" charset="0"/>
              </a:rPr>
              <a:t>?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06" y="2370222"/>
            <a:ext cx="5993805" cy="4174090"/>
          </a:xfr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412202" y="3835945"/>
            <a:ext cx="4320383" cy="101741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Jersey lies just 14 miles from the French Normandy coast.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745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365" y="949569"/>
            <a:ext cx="3227715" cy="2028093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MontessoriScript" charset="0"/>
                <a:ea typeface="MontessoriScript" charset="0"/>
                <a:cs typeface="MontessoriScript" charset="0"/>
              </a:rPr>
              <a:t>Jersey in ancient times</a:t>
            </a:r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8" y="797170"/>
            <a:ext cx="6775937" cy="5251938"/>
          </a:xfrm>
        </p:spPr>
      </p:pic>
      <p:sp>
        <p:nvSpPr>
          <p:cNvPr id="12" name="Text Placeholder 4"/>
          <p:cNvSpPr>
            <a:spLocks noGrp="1"/>
          </p:cNvSpPr>
          <p:nvPr>
            <p:ph type="body" sz="half" idx="2"/>
          </p:nvPr>
        </p:nvSpPr>
        <p:spPr>
          <a:xfrm>
            <a:off x="7367525" y="4360985"/>
            <a:ext cx="4320383" cy="2110153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At the end of the Ice Age (11,700 years ago) Jersey was part of a single landmass </a:t>
            </a:r>
            <a:r>
              <a:rPr lang="mr-IN" sz="2400" dirty="0" smtClean="0">
                <a:latin typeface="MontessoriScript" charset="0"/>
                <a:ea typeface="MontessoriScript" charset="0"/>
                <a:cs typeface="MontessoriScript" charset="0"/>
              </a:rPr>
              <a:t>–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 what we now recognise as Western Europe.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992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8117"/>
          <a:stretch/>
        </p:blipFill>
        <p:spPr>
          <a:xfrm>
            <a:off x="961291" y="570279"/>
            <a:ext cx="5697417" cy="565467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929042" y="3481711"/>
            <a:ext cx="4911265" cy="1043397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8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000 years ago the Island was still connected to France by a coastal plain.</a:t>
            </a:r>
            <a:endParaRPr lang="en-US" sz="24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175227" y="968862"/>
            <a:ext cx="3227715" cy="287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>
                <a:latin typeface="MontessoriScript" charset="0"/>
                <a:ea typeface="MontessoriScript" charset="0"/>
                <a:cs typeface="MontessoriScript" charset="0"/>
              </a:rPr>
              <a:t>Our French roots</a:t>
            </a:r>
            <a:r>
              <a:rPr lang="mr-IN" sz="4000" dirty="0" smtClean="0">
                <a:latin typeface="MontessoriScript" charset="0"/>
                <a:ea typeface="MontessoriScript" charset="0"/>
                <a:cs typeface="MontessoriScript" charset="0"/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354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84" y="395510"/>
            <a:ext cx="9796127" cy="128089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tessoriScript" charset="0"/>
                <a:ea typeface="MontessoriScript" charset="0"/>
                <a:cs typeface="MontessoriScript" charset="0"/>
              </a:rPr>
              <a:t>The Island’s separation from France</a:t>
            </a:r>
            <a:r>
              <a:rPr lang="mr-IN" sz="4800" dirty="0" smtClean="0">
                <a:latin typeface="MontessoriScript" charset="0"/>
                <a:ea typeface="MontessoriScript" charset="0"/>
                <a:cs typeface="MontessoriScript" charset="0"/>
              </a:rPr>
              <a:t>…</a:t>
            </a:r>
            <a:endParaRPr lang="en-US" sz="48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3" y="2503366"/>
            <a:ext cx="4914336" cy="3988804"/>
          </a:xfr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996461" y="2901951"/>
            <a:ext cx="5914886" cy="8611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About 6000 years ago the water rose and cut Jersey off</a:t>
            </a: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 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from the ’mainland’.</a:t>
            </a:r>
          </a:p>
        </p:txBody>
      </p:sp>
    </p:spTree>
    <p:extLst>
      <p:ext uri="{BB962C8B-B14F-4D97-AF65-F5344CB8AC3E}">
        <p14:creationId xmlns:p14="http://schemas.microsoft.com/office/powerpoint/2010/main" val="73151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331165" y="1641232"/>
            <a:ext cx="5567757" cy="4466490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Latin arrived in this area with the Romans two thousand years ago.</a:t>
            </a:r>
            <a:endParaRPr lang="en-US" sz="2400" dirty="0" smtClean="0"/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>
                <a:latin typeface="MontessoriScript" charset="0"/>
                <a:ea typeface="MontessoriScript" charset="0"/>
                <a:cs typeface="MontessoriScript" charset="0"/>
              </a:rPr>
              <a:t>Over a thousand years Latin evolved into many different regional languages. French and Norman are two of these languages.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The French and Norman 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languages </a:t>
            </a: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evolved separately </a:t>
            </a:r>
            <a:r>
              <a:rPr lang="mr-IN" sz="2400" dirty="0">
                <a:latin typeface="MontessoriScript" charset="0"/>
                <a:ea typeface="MontessoriScript" charset="0"/>
                <a:cs typeface="MontessoriScript" charset="0"/>
              </a:rPr>
              <a:t>–</a:t>
            </a: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 they are two different 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languages</a:t>
            </a:r>
            <a:r>
              <a:rPr lang="en-GB" sz="2400" dirty="0">
                <a:latin typeface="MontessoriScript" charset="0"/>
                <a:ea typeface="MontessoriScript" charset="0"/>
                <a:cs typeface="MontessoriScript" charset="0"/>
              </a:rPr>
              <a:t>.</a:t>
            </a:r>
            <a:endParaRPr lang="en-US" sz="2400" dirty="0" smtClean="0">
              <a:latin typeface="MontessoriScript" charset="0"/>
              <a:ea typeface="MontessoriScript" charset="0"/>
              <a:cs typeface="MontessoriScript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GB" sz="24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GB" sz="2400" dirty="0" smtClean="0">
                <a:latin typeface="MontessoriScript" charset="0"/>
                <a:ea typeface="MontessoriScript" charset="0"/>
                <a:cs typeface="MontessoriScript" charset="0"/>
              </a:rPr>
              <a:t> is a variety of the Norman language.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331165" y="582002"/>
            <a:ext cx="5005050" cy="801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>
                <a:latin typeface="MontessoriScript" charset="0"/>
                <a:ea typeface="MontessoriScript" charset="0"/>
                <a:cs typeface="MontessoriScript" charset="0"/>
              </a:rPr>
              <a:t>The Jersey Language - </a:t>
            </a:r>
            <a:r>
              <a:rPr lang="en-GB" sz="40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endParaRPr lang="en-US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" y="582002"/>
            <a:ext cx="5170240" cy="565467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255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1958457" y="324094"/>
            <a:ext cx="5016774" cy="801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MontessoriScript" charset="0"/>
                <a:ea typeface="MontessoriScript" charset="0"/>
                <a:cs typeface="MontessoriScript" charset="0"/>
              </a:rPr>
              <a:t>Language jigsaw!</a:t>
            </a:r>
            <a:endParaRPr lang="en-US" sz="44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708733" y="1134626"/>
            <a:ext cx="9166743" cy="1277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GB" sz="3200" dirty="0" smtClean="0">
                <a:latin typeface="MontessoriScript" charset="0"/>
                <a:ea typeface="MontessoriScript" charset="0"/>
                <a:cs typeface="MontessoriScript" charset="0"/>
              </a:rPr>
              <a:t> is a variety of the Norman language spoken in Northern France. It has evolved over the centuries and has </a:t>
            </a:r>
            <a:r>
              <a:rPr lang="en-GB" sz="3200" dirty="0" smtClean="0">
                <a:latin typeface="MontessoriScript" charset="0"/>
                <a:ea typeface="MontessoriScript" charset="0"/>
                <a:cs typeface="MontessoriScript" charset="0"/>
              </a:rPr>
              <a:t>had many </a:t>
            </a:r>
            <a:r>
              <a:rPr lang="en-GB" sz="3200" dirty="0" smtClean="0">
                <a:latin typeface="MontessoriScript" charset="0"/>
                <a:ea typeface="MontessoriScript" charset="0"/>
                <a:cs typeface="MontessoriScript" charset="0"/>
              </a:rPr>
              <a:t>different influences</a:t>
            </a:r>
            <a:r>
              <a:rPr lang="mr-IN" sz="3200" dirty="0" smtClean="0">
                <a:latin typeface="MontessoriScript" charset="0"/>
                <a:ea typeface="MontessoriScript" charset="0"/>
                <a:cs typeface="MontessoriScript" charset="0"/>
              </a:rPr>
              <a:t>…</a:t>
            </a:r>
            <a:endParaRPr lang="en-GB" sz="3200" dirty="0" smtClean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234481" y="2559361"/>
            <a:ext cx="2356338" cy="104332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Then in 57 BC the Rotten Romans came along with the </a:t>
            </a:r>
            <a:r>
              <a:rPr lang="en-GB" sz="1600" b="1" dirty="0" smtClean="0">
                <a:latin typeface="MontessoriScript" charset="0"/>
                <a:ea typeface="MontessoriScript" charset="0"/>
                <a:cs typeface="MontessoriScript" charset="0"/>
              </a:rPr>
              <a:t>Latin </a:t>
            </a: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language.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01" y="2338094"/>
            <a:ext cx="1181527" cy="1485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49853" y="4323779"/>
            <a:ext cx="1922562" cy="2038317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In ancient times Western Europe was known as Gaul. Jersey was part of this region and its people (Cut-Throat Celts) probably spoke </a:t>
            </a:r>
            <a:r>
              <a:rPr lang="en-GB" sz="1600" b="1" dirty="0" err="1" smtClean="0">
                <a:latin typeface="MontessoriScript" charset="0"/>
                <a:ea typeface="MontessoriScript" charset="0"/>
                <a:cs typeface="MontessoriScript" charset="0"/>
              </a:rPr>
              <a:t>Gaulish</a:t>
            </a:r>
            <a:r>
              <a:rPr lang="en-GB" sz="1600" dirty="0">
                <a:latin typeface="MontessoriScript" charset="0"/>
                <a:ea typeface="MontessoriScript" charset="0"/>
                <a:cs typeface="MontessoriScript" charset="0"/>
              </a:rPr>
              <a:t>.</a:t>
            </a:r>
            <a:endParaRPr lang="en-GB" sz="1600" dirty="0" smtClean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0" y="2826989"/>
            <a:ext cx="1224675" cy="13377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43" y="4755346"/>
            <a:ext cx="1299821" cy="1175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5595721" y="4304782"/>
            <a:ext cx="1875693" cy="2009129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During the 3</a:t>
            </a:r>
            <a:r>
              <a:rPr lang="en-GB" sz="1600" baseline="30000" dirty="0" smtClean="0">
                <a:latin typeface="MontessoriScript" charset="0"/>
                <a:ea typeface="MontessoriScript" charset="0"/>
                <a:cs typeface="MontessoriScript" charset="0"/>
              </a:rPr>
              <a:t>rd</a:t>
            </a: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 Century the area was frequently invaded by </a:t>
            </a:r>
            <a:r>
              <a:rPr lang="en-GB" sz="1600" b="1" dirty="0" smtClean="0">
                <a:latin typeface="MontessoriScript" charset="0"/>
                <a:ea typeface="MontessoriScript" charset="0"/>
                <a:cs typeface="MontessoriScript" charset="0"/>
              </a:rPr>
              <a:t>Germanic </a:t>
            </a: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tribes including the Smashing Saxons and Fearsome Franks.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719849" y="4834095"/>
            <a:ext cx="1747888" cy="152648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600" dirty="0" smtClean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8894231" y="2412440"/>
            <a:ext cx="2691141" cy="148539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600" dirty="0" smtClean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8894231" y="4676797"/>
            <a:ext cx="2248254" cy="12650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 smtClean="0">
                <a:latin typeface="MontessoriScript" charset="0"/>
                <a:ea typeface="MontessoriScript" charset="0"/>
                <a:cs typeface="MontessoriScript" charset="0"/>
              </a:rPr>
              <a:t>There is evidence within </a:t>
            </a:r>
            <a:r>
              <a:rPr lang="en-GB" sz="1600" b="1" dirty="0" err="1" smtClean="0">
                <a:latin typeface="MontessoriScript" charset="0"/>
                <a:ea typeface="MontessoriScript" charset="0"/>
                <a:cs typeface="MontessoriScript" charset="0"/>
              </a:rPr>
              <a:t>Jèrriais</a:t>
            </a:r>
            <a:r>
              <a:rPr lang="en-GB" sz="1600" b="1" dirty="0" smtClean="0">
                <a:latin typeface="MontessoriScript" charset="0"/>
                <a:ea typeface="MontessoriScript" charset="0"/>
                <a:cs typeface="MontessoriScript" charset="0"/>
              </a:rPr>
              <a:t> of </a:t>
            </a:r>
            <a:r>
              <a:rPr lang="en-GB" sz="1600" b="1" dirty="0" err="1" smtClean="0">
                <a:latin typeface="MontessoriScript" charset="0"/>
                <a:ea typeface="MontessoriScript" charset="0"/>
                <a:cs typeface="MontessoriScript" charset="0"/>
              </a:rPr>
              <a:t>Gaulish</a:t>
            </a:r>
            <a:r>
              <a:rPr lang="en-GB" sz="1600" b="1" dirty="0" smtClean="0">
                <a:latin typeface="MontessoriScript" charset="0"/>
                <a:ea typeface="MontessoriScript" charset="0"/>
                <a:cs typeface="MontessoriScript" charset="0"/>
              </a:rPr>
              <a:t>, Latin, Germanic, Norse, English and French.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97" y="2588699"/>
            <a:ext cx="1319168" cy="12287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9117734" y="2491285"/>
            <a:ext cx="1875693" cy="2009129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Then in the 9</a:t>
            </a:r>
            <a:r>
              <a:rPr lang="en-GB" sz="1600" baseline="30000" dirty="0" smtClean="0">
                <a:latin typeface="MontessoriScript" charset="0"/>
                <a:ea typeface="MontessoriScript" charset="0"/>
                <a:cs typeface="MontessoriScript" charset="0"/>
              </a:rPr>
              <a:t>th</a:t>
            </a: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 Century the </a:t>
            </a:r>
            <a:r>
              <a:rPr lang="en-GB" sz="1600" dirty="0">
                <a:latin typeface="MontessoriScript" charset="0"/>
                <a:ea typeface="MontessoriScript" charset="0"/>
                <a:cs typeface="MontessoriScript" charset="0"/>
              </a:rPr>
              <a:t>V</a:t>
            </a: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icious </a:t>
            </a:r>
            <a:r>
              <a:rPr lang="en-GB" sz="1600" dirty="0">
                <a:latin typeface="MontessoriScript" charset="0"/>
                <a:ea typeface="MontessoriScript" charset="0"/>
                <a:cs typeface="MontessoriScript" charset="0"/>
              </a:rPr>
              <a:t>V</a:t>
            </a:r>
            <a:r>
              <a:rPr lang="en-GB" sz="1600" dirty="0" smtClean="0">
                <a:latin typeface="MontessoriScript" charset="0"/>
                <a:ea typeface="MontessoriScript" charset="0"/>
                <a:cs typeface="MontessoriScript" charset="0"/>
              </a:rPr>
              <a:t>ikings invaded bringing with them the Norse language.</a:t>
            </a:r>
          </a:p>
        </p:txBody>
      </p:sp>
    </p:spTree>
    <p:extLst>
      <p:ext uri="{BB962C8B-B14F-4D97-AF65-F5344CB8AC3E}">
        <p14:creationId xmlns:p14="http://schemas.microsoft.com/office/powerpoint/2010/main" val="23335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84" y="395510"/>
            <a:ext cx="4328901" cy="981951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Norman rule				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07194" y="1266839"/>
            <a:ext cx="6203051" cy="925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In 933AD William Longsword, ruler of Normandy took the Channel Islands under </a:t>
            </a:r>
            <a:r>
              <a:rPr lang="en-GB" sz="2600" smtClean="0">
                <a:latin typeface="MontessoriScript" charset="0"/>
                <a:ea typeface="MontessoriScript" charset="0"/>
                <a:cs typeface="MontessoriScript" charset="0"/>
              </a:rPr>
              <a:t>his control.</a:t>
            </a:r>
            <a:endParaRPr lang="en-GB" sz="26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69" y="1881008"/>
            <a:ext cx="3314700" cy="4634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046522" y="4308370"/>
            <a:ext cx="3362464" cy="199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The Channel Islands remained under Norman rule for more than 200 years.</a:t>
            </a:r>
            <a:endParaRPr lang="en-GB" sz="26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3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719" y="2436169"/>
            <a:ext cx="4605110" cy="1304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In 1066 Norman ruler William the Conqueror took England under his control.</a:t>
            </a:r>
            <a:endParaRPr lang="en-GB" sz="26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72" y="1519535"/>
            <a:ext cx="3741284" cy="28325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08484" y="395511"/>
            <a:ext cx="7083824" cy="77679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ontessoriScript" charset="0"/>
                <a:ea typeface="MontessoriScript" charset="0"/>
                <a:cs typeface="MontessoriScript" charset="0"/>
              </a:rPr>
              <a:t>Norman rule	</a:t>
            </a:r>
            <a:endParaRPr lang="en-US" sz="40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05844" y="4449047"/>
            <a:ext cx="5566402" cy="199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So England and Normandy (including the Channel Islands) were being ruled by the same leader </a:t>
            </a:r>
            <a:r>
              <a:rPr lang="mr-IN" sz="2600" dirty="0" smtClean="0">
                <a:latin typeface="MontessoriScript" charset="0"/>
                <a:ea typeface="MontessoriScript" charset="0"/>
                <a:cs typeface="MontessoriScript" charset="0"/>
              </a:rPr>
              <a:t>–</a:t>
            </a:r>
            <a:r>
              <a:rPr lang="en-GB" sz="2600" dirty="0" smtClean="0">
                <a:latin typeface="MontessoriScript" charset="0"/>
                <a:ea typeface="MontessoriScript" charset="0"/>
                <a:cs typeface="MontessoriScript" charset="0"/>
              </a:rPr>
              <a:t> the Duke of Normandy was also the King of England.</a:t>
            </a:r>
            <a:endParaRPr lang="en-GB" sz="2600" dirty="0">
              <a:latin typeface="MontessoriScript" charset="0"/>
              <a:ea typeface="MontessoriScript" charset="0"/>
              <a:cs typeface="MontessoriScri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5437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2792</TotalTime>
  <Words>922</Words>
  <Application>Microsoft Macintosh PowerPoint</Application>
  <PresentationFormat>Widescreen</PresentationFormat>
  <Paragraphs>78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Century Schoolbook</vt:lpstr>
      <vt:lpstr>Corbel</vt:lpstr>
      <vt:lpstr>Mangal</vt:lpstr>
      <vt:lpstr>MontessoriScript</vt:lpstr>
      <vt:lpstr>Wingdings</vt:lpstr>
      <vt:lpstr>Feathered</vt:lpstr>
      <vt:lpstr>Why learn Jèrriais?</vt:lpstr>
      <vt:lpstr>Where is Jersey?       Où est qu’ est Jèrri?</vt:lpstr>
      <vt:lpstr>Jersey in ancient times </vt:lpstr>
      <vt:lpstr>PowerPoint Presentation</vt:lpstr>
      <vt:lpstr>The Island’s separation from France…</vt:lpstr>
      <vt:lpstr>PowerPoint Presentation</vt:lpstr>
      <vt:lpstr>PowerPoint Presentation</vt:lpstr>
      <vt:lpstr>Norman rule     </vt:lpstr>
      <vt:lpstr>Norman rule </vt:lpstr>
      <vt:lpstr>So why do we speak English?       </vt:lpstr>
      <vt:lpstr>So why do we speak English?  </vt:lpstr>
      <vt:lpstr>So why do we speak English?       </vt:lpstr>
      <vt:lpstr>No more Jèrriais!      </vt:lpstr>
      <vt:lpstr>The English advance      </vt:lpstr>
      <vt:lpstr>Why do we want to learn Jèrriais?       </vt:lpstr>
      <vt:lpstr>Find out more…          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does Jèrriais come from?</dc:title>
  <dc:creator>Microsoft Office User</dc:creator>
  <cp:lastModifiedBy>Microsoft Office User</cp:lastModifiedBy>
  <cp:revision>86</cp:revision>
  <cp:lastPrinted>2017-09-17T21:02:16Z</cp:lastPrinted>
  <dcterms:created xsi:type="dcterms:W3CDTF">2017-09-05T13:22:25Z</dcterms:created>
  <dcterms:modified xsi:type="dcterms:W3CDTF">2017-09-17T21:11:37Z</dcterms:modified>
</cp:coreProperties>
</file>